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3" r:id="rId1"/>
  </p:sldMasterIdLst>
  <p:sldIdLst>
    <p:sldId id="260" r:id="rId2"/>
    <p:sldId id="261" r:id="rId3"/>
    <p:sldId id="264" r:id="rId4"/>
    <p:sldId id="270" r:id="rId5"/>
    <p:sldId id="257" r:id="rId6"/>
    <p:sldId id="258" r:id="rId7"/>
    <p:sldId id="259" r:id="rId8"/>
    <p:sldId id="263" r:id="rId9"/>
    <p:sldId id="265" r:id="rId10"/>
    <p:sldId id="266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6E2C"/>
    <a:srgbClr val="1F651D"/>
    <a:srgbClr val="3857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62"/>
    <p:restoredTop sz="94590"/>
  </p:normalViewPr>
  <p:slideViewPr>
    <p:cSldViewPr snapToGrid="0" snapToObjects="1">
      <p:cViewPr varScale="1">
        <p:scale>
          <a:sx n="114" d="100"/>
          <a:sy n="114" d="100"/>
        </p:scale>
        <p:origin x="43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B196628-C9A1-4247-8E64-D74238A75B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67C172E-68DE-4EA2-BBE0-C9D7C1F702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7AC9802-DC3A-46EC-B2EC-197B77AA69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A2AE0-D93E-0A4B-868A-3C96E7CE3DD7}" type="datetimeFigureOut">
              <a:rPr lang="en-CO" smtClean="0"/>
              <a:t>04/29/2021</a:t>
            </a:fld>
            <a:endParaRPr lang="en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3ADC09-54B7-4DD1-931C-A9CE928F03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56E5827-C052-46E7-B487-A6AE541419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4AD9C-946B-5B49-9DF3-11E30CF6F30B}" type="slidenum">
              <a:rPr lang="en-CO" smtClean="0"/>
              <a:t>‹Nº›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3739480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E8DCF2-F47C-41AC-B8F8-C94F12B1D3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F356818-4C36-4DF0-81F6-88DEC9669B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8ECEB6F-C56E-4CE0-BEAC-28ADD5CA8E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A2AE0-D93E-0A4B-868A-3C96E7CE3DD7}" type="datetimeFigureOut">
              <a:rPr lang="en-CO" smtClean="0"/>
              <a:t>04/29/2021</a:t>
            </a:fld>
            <a:endParaRPr lang="en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1A8745B-9A98-45FE-8ABD-7EAFB9223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039314C-DF1D-4559-9E39-5775EE6A5E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4AD9C-946B-5B49-9DF3-11E30CF6F30B}" type="slidenum">
              <a:rPr lang="en-CO" smtClean="0"/>
              <a:t>‹Nº›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4071893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A60E844-32B1-4BC4-95C3-276CB265D9C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3379A53-0FE7-4271-9625-D1DEA33BED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E0F4CD1-98C9-41E5-BB0A-B03458D6D8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A2AE0-D93E-0A4B-868A-3C96E7CE3DD7}" type="datetimeFigureOut">
              <a:rPr lang="en-CO" smtClean="0"/>
              <a:t>04/29/2021</a:t>
            </a:fld>
            <a:endParaRPr lang="en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E6D93B3-DFB7-45A5-BA0C-0B7F9D230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DFC95E0-039A-41D6-9705-A57CCC19F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4AD9C-946B-5B49-9DF3-11E30CF6F30B}" type="slidenum">
              <a:rPr lang="en-CO" smtClean="0"/>
              <a:t>‹Nº›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1862753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7EDFEF-4EBB-4149-AF97-640A0D91B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83DD8C1-E461-46FC-906D-8954509CC0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2CA7C2F-30A1-402B-AED1-2DF62BD08B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A2AE0-D93E-0A4B-868A-3C96E7CE3DD7}" type="datetimeFigureOut">
              <a:rPr lang="en-CO" smtClean="0"/>
              <a:t>04/29/2021</a:t>
            </a:fld>
            <a:endParaRPr lang="en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CFD2237-71DF-452F-A285-6724928AEE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1DF1626-BC34-4C8B-8C50-871BC2AC4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4AD9C-946B-5B49-9DF3-11E30CF6F30B}" type="slidenum">
              <a:rPr lang="en-CO" smtClean="0"/>
              <a:t>‹Nº›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1250915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13DA2C-C66A-4AEF-80DF-F85A54B40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9AB772-6835-4F82-8B0D-7487A5C74B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F162F85-3381-47FC-82C1-F6E649979A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A2AE0-D93E-0A4B-868A-3C96E7CE3DD7}" type="datetimeFigureOut">
              <a:rPr lang="en-CO" smtClean="0"/>
              <a:t>04/29/2021</a:t>
            </a:fld>
            <a:endParaRPr lang="en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90D1B99-C3F3-4501-9159-7E6868913C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AF9FC4B-4B51-4685-8E07-C6688714F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4AD9C-946B-5B49-9DF3-11E30CF6F30B}" type="slidenum">
              <a:rPr lang="en-CO" smtClean="0"/>
              <a:t>‹Nº›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20337003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4E6546-CCA9-40E6-A155-812326D186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208195B-3854-4178-B401-1891BDD6D7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3AF6C6A-9E0E-44DB-9095-407154BD0F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491A906-E241-4DA2-9C9C-0D122A2335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A2AE0-D93E-0A4B-868A-3C96E7CE3DD7}" type="datetimeFigureOut">
              <a:rPr lang="en-CO" smtClean="0"/>
              <a:t>04/29/2021</a:t>
            </a:fld>
            <a:endParaRPr lang="en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B062A54-C292-47F4-9868-1342CC4584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8C1FF61-997B-469F-9D29-347442BBB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4AD9C-946B-5B49-9DF3-11E30CF6F30B}" type="slidenum">
              <a:rPr lang="en-CO" smtClean="0"/>
              <a:t>‹Nº›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38143731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846DCF-9D40-4EDD-91FA-112B99BD4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AFEDF32-7E2B-4B98-BF26-67F61CE516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E4A8178-6134-4E70-B2A4-E0E8B42536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1976971-7402-440B-B13E-916D07A8CA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0B8DE945-2996-4CCE-9BEA-992CBB964D3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1C75D99-48D6-4412-8AE1-17D525A184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A2AE0-D93E-0A4B-868A-3C96E7CE3DD7}" type="datetimeFigureOut">
              <a:rPr lang="en-CO" smtClean="0"/>
              <a:t>04/29/2021</a:t>
            </a:fld>
            <a:endParaRPr lang="en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A939708F-3202-4734-993D-80E11E330D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306B7B2C-9F02-4A68-B3C8-F6D9084D0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4AD9C-946B-5B49-9DF3-11E30CF6F30B}" type="slidenum">
              <a:rPr lang="en-CO" smtClean="0"/>
              <a:t>‹Nº›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2096060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CD7ABC-0AD2-400F-B57A-911A513A56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B647F9B6-8FB3-47AE-9DF8-AC870F991C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A2AE0-D93E-0A4B-868A-3C96E7CE3DD7}" type="datetimeFigureOut">
              <a:rPr lang="en-CO" smtClean="0"/>
              <a:t>04/29/2021</a:t>
            </a:fld>
            <a:endParaRPr lang="en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66C0AA5B-962B-4224-A40A-72AD1902AD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2D1D592-6C47-4D4B-9FA1-A48C886248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4AD9C-946B-5B49-9DF3-11E30CF6F30B}" type="slidenum">
              <a:rPr lang="en-CO" smtClean="0"/>
              <a:t>‹Nº›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963831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CA3BA417-EFE7-41B7-A598-DB72EBA5AB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A2AE0-D93E-0A4B-868A-3C96E7CE3DD7}" type="datetimeFigureOut">
              <a:rPr lang="en-CO" smtClean="0"/>
              <a:t>04/29/2021</a:t>
            </a:fld>
            <a:endParaRPr lang="en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9F9DC412-0C94-4B35-A156-B078A9CB8A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312E981-1E67-4239-B4D1-8A48F50A7F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4AD9C-946B-5B49-9DF3-11E30CF6F30B}" type="slidenum">
              <a:rPr lang="en-CO" smtClean="0"/>
              <a:t>‹Nº›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4123224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3EA28CD-93E4-47F2-92E1-2961DB367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F621CCF-6F33-4839-8F9A-634F536DFC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7D201E4-AE79-4FE6-8BC0-1080838C72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A49DC1D-1CB3-4C1A-81F7-5BD1A667A5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A2AE0-D93E-0A4B-868A-3C96E7CE3DD7}" type="datetimeFigureOut">
              <a:rPr lang="en-CO" smtClean="0"/>
              <a:t>04/29/2021</a:t>
            </a:fld>
            <a:endParaRPr lang="en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BCD0B8F-6505-4F01-8122-A90E19F386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4A1B5B1-129E-499A-9919-4A945E221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4AD9C-946B-5B49-9DF3-11E30CF6F30B}" type="slidenum">
              <a:rPr lang="en-CO" smtClean="0"/>
              <a:t>‹Nº›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36511309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C602AE-B456-489A-A297-EDB7C1CA10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20B00C1-8797-4886-AD98-9C9C622CD5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A978645-CC4A-4DAA-B892-053EA9A8B6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E5F4FBE-16AC-400F-A91F-625524D2A0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A2AE0-D93E-0A4B-868A-3C96E7CE3DD7}" type="datetimeFigureOut">
              <a:rPr lang="en-CO" smtClean="0"/>
              <a:t>04/29/2021</a:t>
            </a:fld>
            <a:endParaRPr lang="en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C6B6292-C29E-4482-86C7-69E9095FC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14EDC1A-0F60-40B6-AFC1-341BD05F6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4AD9C-946B-5B49-9DF3-11E30CF6F30B}" type="slidenum">
              <a:rPr lang="en-CO" smtClean="0"/>
              <a:t>‹Nº›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17316959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69FE325-0414-4046-B346-8F7E1E053B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3B3B87-2E26-420C-B64B-34C4A41633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C23CB7D-FFB6-4049-99BF-02195D18F3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6A2AE0-D93E-0A4B-868A-3C96E7CE3DD7}" type="datetimeFigureOut">
              <a:rPr lang="en-CO" smtClean="0"/>
              <a:t>04/29/2021</a:t>
            </a:fld>
            <a:endParaRPr lang="en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A1E9AF5-81B6-4146-AB16-C967266A51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29B2CA5-80BB-4E4C-A8FD-76E10E9649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74AD9C-946B-5B49-9DF3-11E30CF6F30B}" type="slidenum">
              <a:rPr lang="en-CO" smtClean="0"/>
              <a:t>‹Nº›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877592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forms.gle/833435Js7D5yiEnH7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145260-E586-8A40-8BA8-66D9D2B3B0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O"/>
          </a:p>
        </p:txBody>
      </p:sp>
      <p:pic>
        <p:nvPicPr>
          <p:cNvPr id="5" name="Content Placeholder 4" descr="A picture containing diagram&#10;&#10;Description automatically generated">
            <a:extLst>
              <a:ext uri="{FF2B5EF4-FFF2-40B4-BE49-F238E27FC236}">
                <a16:creationId xmlns:a16="http://schemas.microsoft.com/office/drawing/2014/main" id="{C0D11DBF-5495-6A43-A2C2-B7A091544A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87394" cy="6858000"/>
          </a:xfrm>
        </p:spPr>
      </p:pic>
    </p:spTree>
    <p:extLst>
      <p:ext uri="{BB962C8B-B14F-4D97-AF65-F5344CB8AC3E}">
        <p14:creationId xmlns:p14="http://schemas.microsoft.com/office/powerpoint/2010/main" val="34562104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D1391C-EF33-4DFC-A7A4-76C1F637B8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9734D9F-0B83-42EC-810C-0AF00B47CA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8F64EF1-1A47-478C-A547-AD39AA3B4B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Flecha: a la derecha 4">
            <a:extLst>
              <a:ext uri="{FF2B5EF4-FFF2-40B4-BE49-F238E27FC236}">
                <a16:creationId xmlns:a16="http://schemas.microsoft.com/office/drawing/2014/main" id="{6095C51E-2793-484B-B419-3A707D058F32}"/>
              </a:ext>
            </a:extLst>
          </p:cNvPr>
          <p:cNvSpPr/>
          <p:nvPr/>
        </p:nvSpPr>
        <p:spPr>
          <a:xfrm>
            <a:off x="7028873" y="3031837"/>
            <a:ext cx="711200" cy="39716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AE51B218-6193-434D-AD30-08730603BACA}"/>
              </a:ext>
            </a:extLst>
          </p:cNvPr>
          <p:cNvSpPr/>
          <p:nvPr/>
        </p:nvSpPr>
        <p:spPr>
          <a:xfrm>
            <a:off x="7887854" y="2466110"/>
            <a:ext cx="3842327" cy="14131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600" dirty="0"/>
              <a:t>ODS 3(A) – Universidad – Nombre completo</a:t>
            </a:r>
          </a:p>
          <a:p>
            <a:pPr algn="ctr"/>
            <a:endParaRPr lang="es-CO" sz="1600" dirty="0"/>
          </a:p>
          <a:p>
            <a:pPr algn="ctr"/>
            <a:r>
              <a:rPr lang="es-CO" sz="1600" dirty="0"/>
              <a:t>EJEMPLO:</a:t>
            </a:r>
          </a:p>
          <a:p>
            <a:pPr algn="ctr"/>
            <a:r>
              <a:rPr lang="es-CO" sz="1600" dirty="0"/>
              <a:t>ODS 3 (A) – UTADEO – Julian Prieto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2461117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9A54B4-1B83-45F7-9631-9999BED81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885514F-05A7-4E22-A583-205533AE60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728A13C-3FFC-48EF-A67F-AED4894342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Elipse 4">
            <a:extLst>
              <a:ext uri="{FF2B5EF4-FFF2-40B4-BE49-F238E27FC236}">
                <a16:creationId xmlns:a16="http://schemas.microsoft.com/office/drawing/2014/main" id="{154AC929-2C58-4DAB-A5DF-48DBD4533F58}"/>
              </a:ext>
            </a:extLst>
          </p:cNvPr>
          <p:cNvSpPr/>
          <p:nvPr/>
        </p:nvSpPr>
        <p:spPr>
          <a:xfrm>
            <a:off x="7248088" y="6040073"/>
            <a:ext cx="906011" cy="679509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4101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F0F7D9-916B-45BC-BFBF-F3AD6D3A1A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6C617F8-BD1E-487A-9E86-C08161F9DE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A9E57DD-68BE-4D2C-94F3-E2FB98153C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1750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BC2827A-C63D-434E-B123-8DB18E67D3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E3D9A22-33A0-48FF-B284-DAA5CE1A1F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B9910FE-CD22-4A81-B44E-0B111EFB9C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2860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BEBFA8E4-B86D-42B0-B109-F0A9528B34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7647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8A47132-2142-A048-95C6-931EAC5C5C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5076" y="277805"/>
            <a:ext cx="2641847" cy="1325563"/>
          </a:xfrm>
        </p:spPr>
        <p:txBody>
          <a:bodyPr/>
          <a:lstStyle/>
          <a:p>
            <a:r>
              <a:rPr lang="en-CO" b="1" dirty="0">
                <a:solidFill>
                  <a:schemeClr val="bg1"/>
                </a:solidFill>
                <a:latin typeface="Aileron Bold" panose="00000800000000000000" pitchFamily="50" charset="0"/>
              </a:rPr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915651-F526-D941-8205-ADE1EC9B2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9727" y="2701014"/>
            <a:ext cx="10400929" cy="3460089"/>
          </a:xfrm>
        </p:spPr>
        <p:txBody>
          <a:bodyPr/>
          <a:lstStyle/>
          <a:p>
            <a:r>
              <a:rPr lang="en-CO" dirty="0">
                <a:latin typeface="+mj-lt"/>
              </a:rPr>
              <a:t>Información logistica</a:t>
            </a:r>
          </a:p>
          <a:p>
            <a:r>
              <a:rPr lang="en-CO" dirty="0">
                <a:latin typeface="+mj-lt"/>
              </a:rPr>
              <a:t>Presentación del evento</a:t>
            </a:r>
          </a:p>
          <a:p>
            <a:r>
              <a:rPr lang="en-CO" dirty="0">
                <a:latin typeface="+mj-lt"/>
              </a:rPr>
              <a:t>Presentación Naciones Unidas</a:t>
            </a:r>
          </a:p>
          <a:p>
            <a:r>
              <a:rPr lang="en-CO" dirty="0">
                <a:latin typeface="+mj-lt"/>
              </a:rPr>
              <a:t>Presentación Internacinalización Virtual del Aula </a:t>
            </a:r>
            <a:endParaRPr lang="es-CO" dirty="0">
              <a:latin typeface="+mj-lt"/>
            </a:endParaRPr>
          </a:p>
          <a:p>
            <a:r>
              <a:rPr lang="en-CO" dirty="0">
                <a:latin typeface="+mj-lt"/>
              </a:rPr>
              <a:t>Salas de relacionamiento</a:t>
            </a:r>
          </a:p>
          <a:p>
            <a:r>
              <a:rPr lang="en-CO" dirty="0">
                <a:latin typeface="+mj-lt"/>
              </a:rPr>
              <a:t>Cierre y despedida</a:t>
            </a:r>
          </a:p>
          <a:p>
            <a:endParaRPr lang="en-CO" dirty="0"/>
          </a:p>
          <a:p>
            <a:endParaRPr lang="en-CO" dirty="0"/>
          </a:p>
        </p:txBody>
      </p:sp>
    </p:spTree>
    <p:extLst>
      <p:ext uri="{BB962C8B-B14F-4D97-AF65-F5344CB8AC3E}">
        <p14:creationId xmlns:p14="http://schemas.microsoft.com/office/powerpoint/2010/main" val="31188631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BEBFA8E4-B86D-42B0-B109-F0A9528B34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7647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8A47132-2142-A048-95C6-931EAC5C5C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5076" y="277805"/>
            <a:ext cx="3571970" cy="1325563"/>
          </a:xfrm>
        </p:spPr>
        <p:txBody>
          <a:bodyPr>
            <a:normAutofit/>
          </a:bodyPr>
          <a:lstStyle/>
          <a:p>
            <a:r>
              <a:rPr lang="es-CO" b="1" dirty="0">
                <a:solidFill>
                  <a:schemeClr val="bg1"/>
                </a:solidFill>
                <a:latin typeface="Aileron Bold" panose="00000800000000000000" pitchFamily="50" charset="0"/>
              </a:rPr>
              <a:t>Presentación del evento</a:t>
            </a:r>
            <a:endParaRPr lang="en-CO" b="1" dirty="0">
              <a:solidFill>
                <a:schemeClr val="bg1"/>
              </a:solidFill>
              <a:latin typeface="Aileron Bold" panose="00000800000000000000" pitchFamily="50" charset="0"/>
            </a:endParaRPr>
          </a:p>
        </p:txBody>
      </p:sp>
      <p:pic>
        <p:nvPicPr>
          <p:cNvPr id="10" name="WhatsApp Video 2021-04-23 at 8.17.57 AM">
            <a:hlinkClick r:id="" action="ppaction://media"/>
            <a:extLst>
              <a:ext uri="{FF2B5EF4-FFF2-40B4-BE49-F238E27FC236}">
                <a16:creationId xmlns:a16="http://schemas.microsoft.com/office/drawing/2014/main" id="{85581A83-BC96-4300-8EEF-4E542C462E22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209691" y="1994411"/>
            <a:ext cx="7361893" cy="4167483"/>
          </a:xfrm>
        </p:spPr>
      </p:pic>
    </p:spTree>
    <p:extLst>
      <p:ext uri="{BB962C8B-B14F-4D97-AF65-F5344CB8AC3E}">
        <p14:creationId xmlns:p14="http://schemas.microsoft.com/office/powerpoint/2010/main" val="3867375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02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BEBFA8E4-B86D-42B0-B109-F0A9528B34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7647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8A47132-2142-A048-95C6-931EAC5C5C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5076" y="277805"/>
            <a:ext cx="4251478" cy="1325563"/>
          </a:xfrm>
        </p:spPr>
        <p:txBody>
          <a:bodyPr>
            <a:normAutofit/>
          </a:bodyPr>
          <a:lstStyle/>
          <a:p>
            <a:r>
              <a:rPr lang="es-CO" b="1" dirty="0">
                <a:solidFill>
                  <a:schemeClr val="bg1"/>
                </a:solidFill>
                <a:latin typeface="Aileron Bold" panose="00000800000000000000" pitchFamily="50" charset="0"/>
              </a:rPr>
              <a:t>Presentación Naciones Unidas</a:t>
            </a:r>
            <a:endParaRPr lang="en-CO" b="1" dirty="0">
              <a:solidFill>
                <a:schemeClr val="bg1"/>
              </a:solidFill>
              <a:latin typeface="Aileron Bold" panose="00000800000000000000" pitchFamily="50" charset="0"/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5CE2173B-56C4-4B74-BE7B-A4B50E4AC9BA}"/>
              </a:ext>
            </a:extLst>
          </p:cNvPr>
          <p:cNvSpPr/>
          <p:nvPr/>
        </p:nvSpPr>
        <p:spPr>
          <a:xfrm>
            <a:off x="4436640" y="2228446"/>
            <a:ext cx="66624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2400" b="1" dirty="0">
                <a:solidFill>
                  <a:srgbClr val="222222"/>
                </a:solidFill>
                <a:latin typeface="Arial" panose="020B0604020202020204" pitchFamily="34" charset="0"/>
              </a:rPr>
              <a:t>El rol de las Universidades frente a los ODS.</a:t>
            </a:r>
            <a:endParaRPr lang="en-US" sz="2400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ACDFB804-9885-4EF1-ADFF-3626AA4FE7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456" y="2466667"/>
            <a:ext cx="2725958" cy="286225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6D399ACA-8B72-4348-A479-05AF779DB8CF}"/>
              </a:ext>
            </a:extLst>
          </p:cNvPr>
          <p:cNvSpPr/>
          <p:nvPr/>
        </p:nvSpPr>
        <p:spPr>
          <a:xfrm>
            <a:off x="4505006" y="3270049"/>
            <a:ext cx="6096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CO" dirty="0">
                <a:solidFill>
                  <a:srgbClr val="222222"/>
                </a:solidFill>
                <a:latin typeface="Arial" panose="020B0604020202020204" pitchFamily="34" charset="0"/>
              </a:rPr>
              <a:t>OFICIAL A CARGO DEL CENTRO DE INFORMACIÓN DE LAS NACIONES UNIDAS EN PANAMÁ.</a:t>
            </a:r>
          </a:p>
          <a:p>
            <a:endParaRPr lang="es-CO" dirty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r>
              <a:rPr lang="es-CO" dirty="0"/>
              <a:t>11 años de trabajo en el área de comunicación de las Naciones Unidas, trabajando en entidades como el PNUD, UNICEF y actualmente como oficial encargada del Centro de Información de las Naciones Unidas en Panamá. </a:t>
            </a:r>
            <a:endParaRPr lang="es-CO" dirty="0">
              <a:solidFill>
                <a:srgbClr val="222222"/>
              </a:solidFill>
              <a:latin typeface="Arial" panose="020B0604020202020204" pitchFamily="34" charset="0"/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0AF1A4CA-C5BA-4ACF-9DD3-25FFF3BCC18C}"/>
              </a:ext>
            </a:extLst>
          </p:cNvPr>
          <p:cNvSpPr/>
          <p:nvPr/>
        </p:nvSpPr>
        <p:spPr>
          <a:xfrm>
            <a:off x="4507552" y="2887976"/>
            <a:ext cx="31768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>
                <a:solidFill>
                  <a:srgbClr val="222222"/>
                </a:solidFill>
                <a:latin typeface="Arial" panose="020B0604020202020204" pitchFamily="34" charset="0"/>
              </a:rPr>
              <a:t>JANIBETH MIRANDA PLÚA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33401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D8324729-1F4D-4714-AC21-8A7E83B245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2144"/>
            <a:ext cx="12192000" cy="6764784"/>
          </a:xfrm>
          <a:prstGeom prst="rect">
            <a:avLst/>
          </a:prstGeom>
        </p:spPr>
      </p:pic>
      <p:sp>
        <p:nvSpPr>
          <p:cNvPr id="4" name="Google Shape;196;p4">
            <a:extLst>
              <a:ext uri="{FF2B5EF4-FFF2-40B4-BE49-F238E27FC236}">
                <a16:creationId xmlns:a16="http://schemas.microsoft.com/office/drawing/2014/main" id="{DC8F5AE0-CC51-A149-AA70-F2387EA4F084}"/>
              </a:ext>
            </a:extLst>
          </p:cNvPr>
          <p:cNvSpPr txBox="1">
            <a:spLocks/>
          </p:cNvSpPr>
          <p:nvPr/>
        </p:nvSpPr>
        <p:spPr>
          <a:xfrm>
            <a:off x="4616389" y="523783"/>
            <a:ext cx="5344358" cy="8723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8000"/>
              <a:buFont typeface="Calibri"/>
              <a:buNone/>
              <a:defRPr sz="80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3F3F3F"/>
              </a:buClr>
              <a:buSzPts val="3600"/>
            </a:pPr>
            <a:r>
              <a:rPr lang="es-MX" sz="2800" b="1" dirty="0">
                <a:solidFill>
                  <a:schemeClr val="bg1"/>
                </a:solidFill>
                <a:latin typeface="Aileron Bold" panose="00000800000000000000" pitchFamily="50" charset="0"/>
              </a:rPr>
              <a:t>INTERNACIONALIZACIÓN VIRTUAL DEL AULA, ¿QUÉ ES? </a:t>
            </a:r>
          </a:p>
        </p:txBody>
      </p:sp>
      <p:sp>
        <p:nvSpPr>
          <p:cNvPr id="5" name="Google Shape;197;p4">
            <a:extLst>
              <a:ext uri="{FF2B5EF4-FFF2-40B4-BE49-F238E27FC236}">
                <a16:creationId xmlns:a16="http://schemas.microsoft.com/office/drawing/2014/main" id="{1485D00F-9E96-BE48-B3DD-28FC7D9BE841}"/>
              </a:ext>
            </a:extLst>
          </p:cNvPr>
          <p:cNvSpPr txBox="1">
            <a:spLocks/>
          </p:cNvSpPr>
          <p:nvPr/>
        </p:nvSpPr>
        <p:spPr>
          <a:xfrm>
            <a:off x="1488488" y="2520423"/>
            <a:ext cx="9215023" cy="32379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55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alibri"/>
              <a:buNone/>
              <a:defRPr sz="2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ctr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alibri"/>
              <a:buNone/>
              <a:defRPr sz="2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alibri"/>
              <a:buNone/>
              <a:defRPr sz="2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ctr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 algn="just">
              <a:spcBef>
                <a:spcPts val="0"/>
              </a:spcBef>
              <a:buSzPts val="2000"/>
            </a:pPr>
            <a:r>
              <a:rPr lang="es-MX" dirty="0">
                <a:solidFill>
                  <a:schemeClr val="tx1"/>
                </a:solidFill>
                <a:latin typeface="+mj-lt"/>
              </a:rPr>
              <a:t>La internacionalización del aula surge de las estrategias pedagógicas que un docente adopta para promover distintos mecanismos de colaboración internacional mediados por herramientas digitales y virtuales. </a:t>
            </a:r>
          </a:p>
          <a:p>
            <a:pPr marL="0" indent="0" algn="just">
              <a:spcBef>
                <a:spcPts val="1400"/>
              </a:spcBef>
              <a:buSzPts val="2000"/>
            </a:pPr>
            <a:endParaRPr lang="es-MX" dirty="0">
              <a:solidFill>
                <a:schemeClr val="tx1"/>
              </a:solidFill>
              <a:latin typeface="+mj-lt"/>
            </a:endParaRPr>
          </a:p>
          <a:p>
            <a:pPr marL="0" indent="0" algn="just">
              <a:spcBef>
                <a:spcPts val="1400"/>
              </a:spcBef>
              <a:buSzPts val="2000"/>
            </a:pPr>
            <a:r>
              <a:rPr lang="es-MX" dirty="0">
                <a:solidFill>
                  <a:schemeClr val="tx1"/>
                </a:solidFill>
                <a:latin typeface="+mj-lt"/>
              </a:rPr>
              <a:t>Esta metodología buscan generar escenarios en donde los alumnos pueden interactuar con profesores y expertos internacionales y permiten el desarrollo de competencias interculturales a través del trabajo colaborativo que puedan desarrollar con estudiantes de otras culturas y naciones. </a:t>
            </a:r>
          </a:p>
        </p:txBody>
      </p:sp>
    </p:spTree>
    <p:extLst>
      <p:ext uri="{BB962C8B-B14F-4D97-AF65-F5344CB8AC3E}">
        <p14:creationId xmlns:p14="http://schemas.microsoft.com/office/powerpoint/2010/main" val="8763058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>
            <a:extLst>
              <a:ext uri="{FF2B5EF4-FFF2-40B4-BE49-F238E27FC236}">
                <a16:creationId xmlns:a16="http://schemas.microsoft.com/office/drawing/2014/main" id="{B0026920-8034-4C12-A9CC-876D3CA1F7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1785"/>
            <a:ext cx="12192000" cy="67647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EFCA99F-1D4C-5E4B-9CF1-B68BE43DFA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4921" y="246251"/>
            <a:ext cx="4587756" cy="1325563"/>
          </a:xfrm>
        </p:spPr>
        <p:txBody>
          <a:bodyPr>
            <a:normAutofit/>
          </a:bodyPr>
          <a:lstStyle/>
          <a:p>
            <a:r>
              <a:rPr lang="en-CO" sz="2800" dirty="0">
                <a:solidFill>
                  <a:schemeClr val="bg1"/>
                </a:solidFill>
                <a:latin typeface="Aileron Bold" panose="00000800000000000000" pitchFamily="50" charset="0"/>
              </a:rPr>
              <a:t>MECANISMOS DE INTERNACIONALIZACIÓN VIRTUAL DEL AULA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B53D253-51DA-FD42-B1BD-6A87CF955396}"/>
              </a:ext>
            </a:extLst>
          </p:cNvPr>
          <p:cNvCxnSpPr/>
          <p:nvPr/>
        </p:nvCxnSpPr>
        <p:spPr>
          <a:xfrm>
            <a:off x="2998185" y="2847428"/>
            <a:ext cx="0" cy="292308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8D1D351-C0EF-4949-B2D1-D4F3BEF73AE9}"/>
              </a:ext>
            </a:extLst>
          </p:cNvPr>
          <p:cNvCxnSpPr/>
          <p:nvPr/>
        </p:nvCxnSpPr>
        <p:spPr>
          <a:xfrm>
            <a:off x="6211983" y="2623930"/>
            <a:ext cx="0" cy="292308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1E026C5-5235-F04A-B7FF-13F3098387BB}"/>
              </a:ext>
            </a:extLst>
          </p:cNvPr>
          <p:cNvCxnSpPr/>
          <p:nvPr/>
        </p:nvCxnSpPr>
        <p:spPr>
          <a:xfrm>
            <a:off x="9059311" y="2741353"/>
            <a:ext cx="0" cy="292308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ángulo 1">
            <a:extLst>
              <a:ext uri="{FF2B5EF4-FFF2-40B4-BE49-F238E27FC236}">
                <a16:creationId xmlns:a16="http://schemas.microsoft.com/office/drawing/2014/main" id="{D0C0C3AD-ECF1-5F4A-B3E7-EE733CB90DC7}"/>
              </a:ext>
            </a:extLst>
          </p:cNvPr>
          <p:cNvSpPr/>
          <p:nvPr/>
        </p:nvSpPr>
        <p:spPr>
          <a:xfrm>
            <a:off x="-452278" y="2343234"/>
            <a:ext cx="4075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419" sz="1600" b="1" dirty="0">
                <a:solidFill>
                  <a:srgbClr val="00B050"/>
                </a:solidFill>
                <a:latin typeface="+mn-lt"/>
                <a:cs typeface="Arial" panose="020B0604020202020204" pitchFamily="34" charset="0"/>
              </a:rPr>
              <a:t>INVITADO ESPECIAL </a:t>
            </a:r>
          </a:p>
          <a:p>
            <a:pPr algn="ctr"/>
            <a:r>
              <a:rPr lang="es-419" sz="1600" b="1" dirty="0">
                <a:solidFill>
                  <a:srgbClr val="00B050"/>
                </a:solidFill>
                <a:latin typeface="+mn-lt"/>
                <a:cs typeface="Arial" panose="020B0604020202020204" pitchFamily="34" charset="0"/>
              </a:rPr>
              <a:t> CLASE ESPEJO</a:t>
            </a:r>
            <a:endParaRPr lang="es-419" sz="1600" dirty="0">
              <a:solidFill>
                <a:srgbClr val="00B050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88D5904-1DD5-0545-8595-4403479BAAA8}"/>
              </a:ext>
            </a:extLst>
          </p:cNvPr>
          <p:cNvSpPr/>
          <p:nvPr/>
        </p:nvSpPr>
        <p:spPr>
          <a:xfrm>
            <a:off x="552707" y="3220970"/>
            <a:ext cx="2304965" cy="2653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1400"/>
              </a:spcBef>
              <a:buSzPts val="2000"/>
            </a:pPr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Consiste en invitar de forma virtual a un profesor o experto internacional a una clase, con el propósito de vincularlo a la clase a través de una charla o un debate interactivo para compartir ideas, debatir u ofrecer opiniones frente un tema específico. </a:t>
            </a:r>
          </a:p>
        </p:txBody>
      </p:sp>
      <p:sp>
        <p:nvSpPr>
          <p:cNvPr id="10" name="Rectángulo 1">
            <a:extLst>
              <a:ext uri="{FF2B5EF4-FFF2-40B4-BE49-F238E27FC236}">
                <a16:creationId xmlns:a16="http://schemas.microsoft.com/office/drawing/2014/main" id="{572CB1EA-BDBC-D648-87BA-D52F50B78AD9}"/>
              </a:ext>
            </a:extLst>
          </p:cNvPr>
          <p:cNvSpPr/>
          <p:nvPr/>
        </p:nvSpPr>
        <p:spPr>
          <a:xfrm>
            <a:off x="3515001" y="2214257"/>
            <a:ext cx="19175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419" sz="1600" b="1" dirty="0">
                <a:solidFill>
                  <a:srgbClr val="00B050"/>
                </a:solidFill>
                <a:cs typeface="Arial" panose="020B0604020202020204" pitchFamily="34" charset="0"/>
              </a:rPr>
              <a:t>CO-TEACHING</a:t>
            </a:r>
          </a:p>
          <a:p>
            <a:pPr algn="ctr"/>
            <a:r>
              <a:rPr lang="es-419" sz="1600" b="1" dirty="0">
                <a:solidFill>
                  <a:srgbClr val="00B050"/>
                </a:solidFill>
                <a:cs typeface="Arial" panose="020B0604020202020204" pitchFamily="34" charset="0"/>
              </a:rPr>
              <a:t>COOPERACIÓN ENTRE DOCENTES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2EE3FC0-2EE4-4F48-9E68-9E835C4437DA}"/>
              </a:ext>
            </a:extLst>
          </p:cNvPr>
          <p:cNvSpPr/>
          <p:nvPr/>
        </p:nvSpPr>
        <p:spPr>
          <a:xfrm>
            <a:off x="3336327" y="3220970"/>
            <a:ext cx="2537514" cy="26417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400"/>
              </a:spcBef>
              <a:buSzPts val="2000"/>
            </a:pPr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Es la cooperación entre dos o mas profesores de diferentes universidades que imparten materias con objetivos de aprendizaje similares o complementarios.</a:t>
            </a:r>
          </a:p>
          <a:p>
            <a:pPr>
              <a:spcBef>
                <a:spcPts val="1400"/>
              </a:spcBef>
              <a:buSzPts val="2000"/>
            </a:pPr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Consiste en cooperar con otro docente internacional para planificar, organizar y desarrollar componentes del currículo de manera conjunta.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F59CB8D-E359-A041-B29D-3C622222D50E}"/>
              </a:ext>
            </a:extLst>
          </p:cNvPr>
          <p:cNvSpPr/>
          <p:nvPr/>
        </p:nvSpPr>
        <p:spPr>
          <a:xfrm>
            <a:off x="6210387" y="2225715"/>
            <a:ext cx="269698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419" sz="1600" b="1" dirty="0">
                <a:solidFill>
                  <a:srgbClr val="00B050"/>
                </a:solidFill>
                <a:cs typeface="Arial" panose="020B0604020202020204" pitchFamily="34" charset="0"/>
              </a:rPr>
              <a:t>COOPERACIÓN ENTRE ESTUDIANTES - COIL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AB1C567-AD6C-0943-8CE7-36C96E22200B}"/>
              </a:ext>
            </a:extLst>
          </p:cNvPr>
          <p:cNvSpPr/>
          <p:nvPr/>
        </p:nvSpPr>
        <p:spPr>
          <a:xfrm>
            <a:off x="6366888" y="3205185"/>
            <a:ext cx="2540482" cy="19954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ts val="1400"/>
              </a:spcBef>
              <a:buSzPts val="2000"/>
            </a:pPr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Es el complemento a la estrategia del Co-teaching promoviendo el desarrollo de trabajos colaborativos entre estudiantes mediados por herramientas virtuales.</a:t>
            </a:r>
          </a:p>
          <a:p>
            <a:pPr>
              <a:lnSpc>
                <a:spcPct val="80000"/>
              </a:lnSpc>
              <a:spcBef>
                <a:spcPts val="1400"/>
              </a:spcBef>
              <a:buSzPts val="2000"/>
            </a:pPr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Se incorporan metodologías de aprendizaje basada en retos y desarrollo de estudios de caso reales.</a:t>
            </a:r>
          </a:p>
        </p:txBody>
      </p:sp>
      <p:sp>
        <p:nvSpPr>
          <p:cNvPr id="14" name="Rectángulo 1">
            <a:extLst>
              <a:ext uri="{FF2B5EF4-FFF2-40B4-BE49-F238E27FC236}">
                <a16:creationId xmlns:a16="http://schemas.microsoft.com/office/drawing/2014/main" id="{EDAD36EC-DFC3-5D4A-A34D-0E99988B99B1}"/>
              </a:ext>
            </a:extLst>
          </p:cNvPr>
          <p:cNvSpPr/>
          <p:nvPr/>
        </p:nvSpPr>
        <p:spPr>
          <a:xfrm>
            <a:off x="9134653" y="2208431"/>
            <a:ext cx="258926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419" sz="1600" b="1" dirty="0">
                <a:solidFill>
                  <a:srgbClr val="00B050"/>
                </a:solidFill>
                <a:cs typeface="Arial" panose="020B0604020202020204" pitchFamily="34" charset="0"/>
              </a:rPr>
              <a:t>INVESTIGACIÓN COLABORATIVA INTERNACIONAL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FB84DDA-ABF0-7B42-9EE7-BC0B40F5562A}"/>
              </a:ext>
            </a:extLst>
          </p:cNvPr>
          <p:cNvSpPr/>
          <p:nvPr/>
        </p:nvSpPr>
        <p:spPr>
          <a:xfrm>
            <a:off x="9312677" y="3205185"/>
            <a:ext cx="2589261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400"/>
              </a:spcBef>
              <a:buSzPts val="2000"/>
            </a:pPr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Desarrollo de procesos colaborativos de investigación con fines de publicación conjunta en revistas indexadas</a:t>
            </a:r>
            <a:r>
              <a:rPr lang="es-MX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280392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D4499D7A-82CC-47B1-B76A-790DCA40DD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7647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540A976-C1D2-4046-8880-86B57C9681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7296" y="308694"/>
            <a:ext cx="4968240" cy="1325563"/>
          </a:xfrm>
        </p:spPr>
        <p:txBody>
          <a:bodyPr>
            <a:noAutofit/>
          </a:bodyPr>
          <a:lstStyle/>
          <a:p>
            <a:r>
              <a:rPr lang="en-US" sz="2400" dirty="0" err="1">
                <a:solidFill>
                  <a:schemeClr val="bg1"/>
                </a:solidFill>
                <a:latin typeface="Aileron Bold" panose="00000800000000000000" pitchFamily="50" charset="0"/>
              </a:rPr>
              <a:t>Cómo</a:t>
            </a:r>
            <a:r>
              <a:rPr lang="en-US" sz="2400" dirty="0">
                <a:solidFill>
                  <a:schemeClr val="bg1"/>
                </a:solidFill>
                <a:latin typeface="Aileron Bold" panose="00000800000000000000" pitchFamily="50" charset="0"/>
              </a:rPr>
              <a:t> articular los ODS </a:t>
            </a:r>
            <a:r>
              <a:rPr lang="en-US" sz="2400" dirty="0" err="1">
                <a:solidFill>
                  <a:schemeClr val="bg1"/>
                </a:solidFill>
                <a:latin typeface="Aileron Bold" panose="00000800000000000000" pitchFamily="50" charset="0"/>
              </a:rPr>
              <a:t>en</a:t>
            </a:r>
            <a:r>
              <a:rPr lang="en-US" sz="2400" dirty="0">
                <a:solidFill>
                  <a:schemeClr val="bg1"/>
                </a:solidFill>
                <a:latin typeface="Aileron Bold" panose="00000800000000000000" pitchFamily="50" charset="0"/>
              </a:rPr>
              <a:t> las </a:t>
            </a:r>
            <a:r>
              <a:rPr lang="en-US" sz="2400" dirty="0" err="1">
                <a:solidFill>
                  <a:schemeClr val="bg1"/>
                </a:solidFill>
                <a:latin typeface="Aileron Bold" panose="00000800000000000000" pitchFamily="50" charset="0"/>
              </a:rPr>
              <a:t>universidades</a:t>
            </a:r>
            <a:r>
              <a:rPr lang="en-US" sz="2400" dirty="0">
                <a:solidFill>
                  <a:schemeClr val="bg1"/>
                </a:solidFill>
                <a:latin typeface="Aileron Bold" panose="00000800000000000000" pitchFamily="50" charset="0"/>
              </a:rPr>
              <a:t> y </a:t>
            </a:r>
            <a:r>
              <a:rPr lang="en-US" sz="2400" dirty="0" err="1">
                <a:solidFill>
                  <a:schemeClr val="bg1"/>
                </a:solidFill>
                <a:latin typeface="Aileron Bold" panose="00000800000000000000" pitchFamily="50" charset="0"/>
              </a:rPr>
              <a:t>promover</a:t>
            </a:r>
            <a:r>
              <a:rPr lang="en-US" sz="2400" dirty="0">
                <a:solidFill>
                  <a:schemeClr val="bg1"/>
                </a:solidFill>
                <a:latin typeface="Aileron Bold" panose="00000800000000000000" pitchFamily="50" charset="0"/>
              </a:rPr>
              <a:t> la </a:t>
            </a:r>
            <a:r>
              <a:rPr lang="en-US" sz="2400" dirty="0" err="1">
                <a:solidFill>
                  <a:schemeClr val="bg1"/>
                </a:solidFill>
                <a:latin typeface="Aileron Bold" panose="00000800000000000000" pitchFamily="50" charset="0"/>
              </a:rPr>
              <a:t>innovación</a:t>
            </a:r>
            <a:r>
              <a:rPr lang="en-US" sz="2400" dirty="0">
                <a:solidFill>
                  <a:schemeClr val="bg1"/>
                </a:solidFill>
                <a:latin typeface="Aileron Bold" panose="00000800000000000000" pitchFamily="50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ileron Bold" panose="00000800000000000000" pitchFamily="50" charset="0"/>
              </a:rPr>
              <a:t>pedagógica</a:t>
            </a:r>
            <a:endParaRPr lang="en-CO" sz="2400" dirty="0">
              <a:solidFill>
                <a:schemeClr val="bg1"/>
              </a:solidFill>
              <a:latin typeface="Aileron Bold" panose="00000800000000000000" pitchFamily="50" charset="0"/>
            </a:endParaRPr>
          </a:p>
        </p:txBody>
      </p:sp>
      <p:pic>
        <p:nvPicPr>
          <p:cNvPr id="1026" name="Picture 2" descr="universidad-ODS">
            <a:extLst>
              <a:ext uri="{FF2B5EF4-FFF2-40B4-BE49-F238E27FC236}">
                <a16:creationId xmlns:a16="http://schemas.microsoft.com/office/drawing/2014/main" id="{260B5623-D0F7-9D49-BEAC-14E0175B4D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524" y="1888465"/>
            <a:ext cx="4650537" cy="4765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99B6921-5162-0F42-81E9-C2FB4BA719E2}"/>
              </a:ext>
            </a:extLst>
          </p:cNvPr>
          <p:cNvSpPr/>
          <p:nvPr/>
        </p:nvSpPr>
        <p:spPr>
          <a:xfrm>
            <a:off x="223304" y="6284300"/>
            <a:ext cx="4650537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00" b="0" i="0" u="none" strike="noStrike" dirty="0">
                <a:solidFill>
                  <a:srgbClr val="777777"/>
                </a:solidFill>
                <a:effectLst/>
                <a:latin typeface="Poppins"/>
              </a:rPr>
              <a:t>Este </a:t>
            </a:r>
            <a:r>
              <a:rPr lang="en-US" sz="700" b="0" i="0" u="none" strike="noStrike" dirty="0" err="1">
                <a:solidFill>
                  <a:srgbClr val="777777"/>
                </a:solidFill>
                <a:effectLst/>
                <a:latin typeface="Poppins"/>
              </a:rPr>
              <a:t>gráfico</a:t>
            </a:r>
            <a:r>
              <a:rPr lang="en-US" sz="700" b="0" i="0" u="none" strike="noStrike" dirty="0">
                <a:solidFill>
                  <a:srgbClr val="777777"/>
                </a:solidFill>
                <a:effectLst/>
                <a:latin typeface="Poppins"/>
              </a:rPr>
              <a:t> ha </a:t>
            </a:r>
            <a:r>
              <a:rPr lang="en-US" sz="700" b="0" i="0" u="none" strike="noStrike" dirty="0" err="1">
                <a:solidFill>
                  <a:srgbClr val="777777"/>
                </a:solidFill>
                <a:effectLst/>
                <a:latin typeface="Poppins"/>
              </a:rPr>
              <a:t>sido</a:t>
            </a:r>
            <a:r>
              <a:rPr lang="en-US" sz="700" b="0" i="0" u="none" strike="noStrike" dirty="0">
                <a:solidFill>
                  <a:srgbClr val="777777"/>
                </a:solidFill>
                <a:effectLst/>
                <a:latin typeface="Poppins"/>
              </a:rPr>
              <a:t> </a:t>
            </a:r>
            <a:r>
              <a:rPr lang="en-US" sz="700" b="0" i="0" u="none" strike="noStrike" dirty="0" err="1">
                <a:solidFill>
                  <a:srgbClr val="777777"/>
                </a:solidFill>
                <a:effectLst/>
                <a:latin typeface="Poppins"/>
              </a:rPr>
              <a:t>extraído</a:t>
            </a:r>
            <a:r>
              <a:rPr lang="en-US" sz="700" b="0" i="0" u="none" strike="noStrike" dirty="0">
                <a:solidFill>
                  <a:srgbClr val="777777"/>
                </a:solidFill>
                <a:effectLst/>
                <a:latin typeface="Poppins"/>
              </a:rPr>
              <a:t> del </a:t>
            </a:r>
            <a:r>
              <a:rPr lang="en-US" sz="700" b="0" i="0" u="none" strike="noStrike" dirty="0" err="1">
                <a:solidFill>
                  <a:srgbClr val="777777"/>
                </a:solidFill>
                <a:effectLst/>
                <a:latin typeface="Poppins"/>
              </a:rPr>
              <a:t>documento</a:t>
            </a:r>
            <a:r>
              <a:rPr lang="en-US" sz="700" b="0" i="0" u="none" strike="noStrike" dirty="0">
                <a:solidFill>
                  <a:srgbClr val="777777"/>
                </a:solidFill>
                <a:effectLst/>
                <a:latin typeface="Poppins"/>
              </a:rPr>
              <a:t>: SDSN Australia/Pacific (2017): Getting started with the SDGs in universities: A guide for universities, higher education institutions, and the academic sector. Australia, New Zealand and Pacific Edition. Sustainable Development Solutions Network – Australia/Pacific, Melbourne.</a:t>
            </a:r>
            <a:endParaRPr lang="en-CO" sz="700" dirty="0"/>
          </a:p>
        </p:txBody>
      </p:sp>
    </p:spTree>
    <p:extLst>
      <p:ext uri="{BB962C8B-B14F-4D97-AF65-F5344CB8AC3E}">
        <p14:creationId xmlns:p14="http://schemas.microsoft.com/office/powerpoint/2010/main" val="36303375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D4499D7A-82CC-47B1-B76A-790DCA40DD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7647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540A976-C1D2-4046-8880-86B57C9681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7296" y="308694"/>
            <a:ext cx="4968240" cy="1325563"/>
          </a:xfrm>
        </p:spPr>
        <p:txBody>
          <a:bodyPr>
            <a:noAutofit/>
          </a:bodyPr>
          <a:lstStyle/>
          <a:p>
            <a:pPr algn="ctr"/>
            <a:r>
              <a:rPr lang="en-US" sz="4800" dirty="0" err="1">
                <a:solidFill>
                  <a:schemeClr val="bg1"/>
                </a:solidFill>
                <a:latin typeface="Aileron Bold" panose="00000800000000000000" pitchFamily="50" charset="0"/>
              </a:rPr>
              <a:t>Dinámica</a:t>
            </a:r>
            <a:r>
              <a:rPr lang="en-US" sz="4800" dirty="0">
                <a:solidFill>
                  <a:schemeClr val="bg1"/>
                </a:solidFill>
                <a:latin typeface="Aileron Bold" panose="00000800000000000000" pitchFamily="50" charset="0"/>
              </a:rPr>
              <a:t> del Networking</a:t>
            </a:r>
            <a:endParaRPr lang="en-CO" sz="4800" dirty="0">
              <a:solidFill>
                <a:schemeClr val="bg1"/>
              </a:solidFill>
              <a:latin typeface="Aileron Bold" panose="00000800000000000000" pitchFamily="50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007A1F12-6C35-4A13-A014-C1F72940643D}"/>
              </a:ext>
            </a:extLst>
          </p:cNvPr>
          <p:cNvSpPr/>
          <p:nvPr/>
        </p:nvSpPr>
        <p:spPr>
          <a:xfrm>
            <a:off x="3151295" y="2375880"/>
            <a:ext cx="6096000" cy="313611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PE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Primera Ronda:</a:t>
            </a:r>
            <a:r>
              <a:rPr lang="es-PE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(1 minuto MÁXIMO)</a:t>
            </a:r>
            <a:endParaRPr lang="en-US" sz="1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r>
              <a:rPr lang="es-PE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Presentación individual. Nombre, universidad, carrera, cursos que dicta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s-PE" sz="1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PE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Segunda Ronda:</a:t>
            </a:r>
            <a:r>
              <a:rPr lang="es-PE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(2 minutos MÁXIMO)</a:t>
            </a:r>
            <a:endParaRPr lang="en-US" sz="1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0"/>
              </a:spcAft>
            </a:pPr>
            <a:r>
              <a:rPr lang="es-PE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¿En qué curso quisiera tener colaboración internacional? Y ¿Qué aspecto de mi curso se relaciona con el ODS elegido? </a:t>
            </a:r>
          </a:p>
          <a:p>
            <a:pPr marL="285750" lvl="0" indent="-285750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PE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¿Quisiera hacer clase espejo? </a:t>
            </a:r>
          </a:p>
          <a:p>
            <a:pPr marL="285750" lvl="0" indent="-285750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PE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¿Quisiera hacer COIL? </a:t>
            </a:r>
          </a:p>
          <a:p>
            <a:pPr marL="285750" lvl="0" indent="-285750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PE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¿Quisiera investigación conjunta? </a:t>
            </a:r>
            <a:endParaRPr lang="en-US" sz="1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0"/>
              </a:spcAft>
            </a:pPr>
            <a:endParaRPr lang="es-PE" sz="1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s-PE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Tercera Ronda: </a:t>
            </a:r>
            <a:r>
              <a:rPr lang="es-PE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(5 minutos MÁXIMO)</a:t>
            </a:r>
            <a:endParaRPr lang="es-PE" sz="1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s-PE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Intercambio de correos: </a:t>
            </a:r>
            <a:r>
              <a:rPr lang="es-PE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https://forms.gle/833435Js7D5yiEnH7</a:t>
            </a:r>
            <a:r>
              <a:rPr lang="es-PE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805476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FE444D8-12F7-4CA3-9075-99E761779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68E672E-0395-4DAA-A0E4-88354683B1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7252BE6-6E07-45B6-8950-2B18A0C60D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81071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206</TotalTime>
  <Words>506</Words>
  <Application>Microsoft Office PowerPoint</Application>
  <PresentationFormat>Panorámica</PresentationFormat>
  <Paragraphs>49</Paragraphs>
  <Slides>13</Slides>
  <Notes>0</Notes>
  <HiddenSlides>0</HiddenSlides>
  <MMClips>1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9" baseType="lpstr">
      <vt:lpstr>Aileron Bold</vt:lpstr>
      <vt:lpstr>Arial</vt:lpstr>
      <vt:lpstr>Calibri</vt:lpstr>
      <vt:lpstr>Calibri Light</vt:lpstr>
      <vt:lpstr>Poppins</vt:lpstr>
      <vt:lpstr>Tema de Office</vt:lpstr>
      <vt:lpstr>Presentación de PowerPoint</vt:lpstr>
      <vt:lpstr>Agenda</vt:lpstr>
      <vt:lpstr>Presentación del evento</vt:lpstr>
      <vt:lpstr>Presentación Naciones Unidas</vt:lpstr>
      <vt:lpstr>Presentación de PowerPoint</vt:lpstr>
      <vt:lpstr>MECANISMOS DE INTERNACIONALIZACIÓN VIRTUAL DEL AULA</vt:lpstr>
      <vt:lpstr>Cómo articular los ODS en las universidades y promover la innovación pedagógica</vt:lpstr>
      <vt:lpstr>Dinámica del Networking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jose prieto</dc:creator>
  <cp:lastModifiedBy>Julian Prieto Barrera</cp:lastModifiedBy>
  <cp:revision>18</cp:revision>
  <dcterms:created xsi:type="dcterms:W3CDTF">2021-04-26T21:27:07Z</dcterms:created>
  <dcterms:modified xsi:type="dcterms:W3CDTF">2021-04-29T23:29:09Z</dcterms:modified>
</cp:coreProperties>
</file>